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  <p:sldId id="262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72"/>
  </p:normalViewPr>
  <p:slideViewPr>
    <p:cSldViewPr snapToGrid="0" snapToObjects="1">
      <p:cViewPr varScale="1">
        <p:scale>
          <a:sx n="95" d="100"/>
          <a:sy n="95" d="100"/>
        </p:scale>
        <p:origin x="200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848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11/24/20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276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11/24/20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392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471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808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11/24/20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881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11/24/20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753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11/24/20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317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765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11/24/20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489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11/24/20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237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11/24/20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841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5678168B-93BE-9D42-873D-277795076F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99845"/>
            <a:ext cx="12192000" cy="567238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986D18CF-D5CA-0B45-9BCF-B6B26E4034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29200" y="1954328"/>
            <a:ext cx="8505825" cy="5121043"/>
          </a:xfrm>
        </p:spPr>
        <p:txBody>
          <a:bodyPr>
            <a:normAutofit/>
          </a:bodyPr>
          <a:lstStyle/>
          <a:p>
            <a:r>
              <a:rPr lang="de-CH" sz="5400" b="1" i="0" dirty="0">
                <a:solidFill>
                  <a:schemeClr val="accent5">
                    <a:lumMod val="50000"/>
                  </a:schemeClr>
                </a:solidFill>
                <a:effectLst/>
                <a:latin typeface="Helvetica Neue LT W05_85 Heavy"/>
              </a:rPr>
              <a:t>Medizinische/</a:t>
            </a:r>
            <a:r>
              <a:rPr lang="de-CH" sz="5400" b="1" i="0" dirty="0" err="1">
                <a:solidFill>
                  <a:schemeClr val="accent5">
                    <a:lumMod val="50000"/>
                  </a:schemeClr>
                </a:solidFill>
                <a:effectLst/>
                <a:latin typeface="Helvetica Neue LT W05_85 Heavy"/>
              </a:rPr>
              <a:t>r</a:t>
            </a:r>
            <a:r>
              <a:rPr lang="de-CH" sz="5400" b="1" i="0" dirty="0">
                <a:solidFill>
                  <a:schemeClr val="accent5">
                    <a:lumMod val="50000"/>
                  </a:schemeClr>
                </a:solidFill>
                <a:effectLst/>
                <a:latin typeface="Helvetica Neue LT W05_85 Heavy"/>
              </a:rPr>
              <a:t> Praxisassistent/in EFZ</a:t>
            </a:r>
            <a:br>
              <a:rPr lang="de-CH" sz="5400" b="1" i="0" dirty="0">
                <a:solidFill>
                  <a:srgbClr val="FFFFFF"/>
                </a:solidFill>
                <a:effectLst/>
                <a:latin typeface="Helvetica Neue LT W05_85 Heavy"/>
              </a:rPr>
            </a:br>
            <a:endParaRPr lang="de-DE" sz="5400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2483612-6585-CF48-9CDA-C4B6D9156F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18780" y="-1568712"/>
            <a:ext cx="7315200" cy="9144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2385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74ADFF-2AE7-004A-99B0-B90AA4CCB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82957" y="783838"/>
            <a:ext cx="3714746" cy="4802114"/>
          </a:xfrm>
          <a:ln>
            <a:noFill/>
          </a:ln>
        </p:spPr>
        <p:txBody>
          <a:bodyPr/>
          <a:lstStyle/>
          <a:p>
            <a:r>
              <a:rPr lang="de-DE" b="1"/>
              <a:t>Inhaltzverzeichnis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D7E9AE2-69A2-BF49-8426-E5A4A3FED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7370" y="864108"/>
            <a:ext cx="7742903" cy="5120640"/>
          </a:xfrm>
        </p:spPr>
        <p:txBody>
          <a:bodyPr>
            <a:normAutofit/>
          </a:bodyPr>
          <a:lstStyle/>
          <a:p>
            <a:r>
              <a:rPr lang="de-DE" sz="2400" b="1">
                <a:solidFill>
                  <a:schemeClr val="accent1">
                    <a:lumMod val="50000"/>
                  </a:schemeClr>
                </a:solidFill>
              </a:rPr>
              <a:t>Tätigkeiten</a:t>
            </a:r>
          </a:p>
          <a:p>
            <a:r>
              <a:rPr lang="de-DE" sz="2400" b="1">
                <a:solidFill>
                  <a:schemeClr val="accent1">
                    <a:lumMod val="50000"/>
                  </a:schemeClr>
                </a:solidFill>
              </a:rPr>
              <a:t>Ausbildung / Weiterbildung</a:t>
            </a:r>
          </a:p>
          <a:p>
            <a:r>
              <a:rPr lang="de-DE" sz="2400" b="1">
                <a:solidFill>
                  <a:schemeClr val="accent1">
                    <a:lumMod val="50000"/>
                  </a:schemeClr>
                </a:solidFill>
              </a:rPr>
              <a:t>Voraussetzungen</a:t>
            </a:r>
          </a:p>
          <a:p>
            <a:r>
              <a:rPr lang="de-DE" sz="2400" b="1">
                <a:solidFill>
                  <a:schemeClr val="accent1">
                    <a:lumMod val="50000"/>
                  </a:schemeClr>
                </a:solidFill>
              </a:rPr>
              <a:t>Vor- &amp; Nachteile des Berufs </a:t>
            </a:r>
          </a:p>
          <a:p>
            <a:r>
              <a:rPr lang="de-DE" sz="2400" b="1">
                <a:solidFill>
                  <a:schemeClr val="accent1">
                    <a:lumMod val="50000"/>
                  </a:schemeClr>
                </a:solidFill>
              </a:rPr>
              <a:t>Warum ich das gewählt habe?</a:t>
            </a:r>
          </a:p>
          <a:p>
            <a:r>
              <a:rPr lang="de-DE" sz="2400" b="1">
                <a:solidFill>
                  <a:schemeClr val="accent1">
                    <a:lumMod val="50000"/>
                  </a:schemeClr>
                </a:solidFill>
              </a:rPr>
              <a:t>Schluss </a:t>
            </a:r>
          </a:p>
        </p:txBody>
      </p:sp>
      <p:pic>
        <p:nvPicPr>
          <p:cNvPr id="4" name="Grafik 4">
            <a:extLst>
              <a:ext uri="{FF2B5EF4-FFF2-40B4-BE49-F238E27FC236}">
                <a16:creationId xmlns:a16="http://schemas.microsoft.com/office/drawing/2014/main" id="{5412F6E4-6708-CC46-9A36-7B038D16FB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4403" y="3424428"/>
            <a:ext cx="3465870" cy="2895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030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EAA304-C934-3146-9BF9-178C48B51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Tätigkeiten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B1AEF85-853A-514F-A939-068DABE2CD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b="0" i="0" dirty="0">
                <a:effectLst/>
                <a:latin typeface="Roboto" panose="02000000000000000000" pitchFamily="2" charset="0"/>
              </a:rPr>
              <a:t>Empfang und Betreuung von Patienten.</a:t>
            </a:r>
          </a:p>
          <a:p>
            <a:r>
              <a:rPr lang="de-CH" b="0" i="0" dirty="0">
                <a:effectLst/>
                <a:latin typeface="Roboto" panose="02000000000000000000" pitchFamily="2" charset="0"/>
              </a:rPr>
              <a:t>Durchführen von Laboruntersuchungen.</a:t>
            </a:r>
          </a:p>
          <a:p>
            <a:r>
              <a:rPr lang="de-CH" b="0" i="0" dirty="0">
                <a:effectLst/>
                <a:latin typeface="Roboto" panose="02000000000000000000" pitchFamily="2" charset="0"/>
              </a:rPr>
              <a:t>Erstellen von Röntgen-Aufnahmen.</a:t>
            </a:r>
          </a:p>
          <a:p>
            <a:r>
              <a:rPr lang="de-CH" b="0" i="0" dirty="0">
                <a:effectLst/>
                <a:latin typeface="Roboto" panose="02000000000000000000" pitchFamily="2" charset="0"/>
              </a:rPr>
              <a:t>Schreiben von medizinischen Berichten.</a:t>
            </a:r>
          </a:p>
          <a:p>
            <a:r>
              <a:rPr lang="de-CH" b="0" i="0" dirty="0">
                <a:effectLst/>
                <a:latin typeface="Roboto" panose="02000000000000000000" pitchFamily="2" charset="0"/>
              </a:rPr>
              <a:t>Diverse administrative Tätigkeiten.</a:t>
            </a:r>
          </a:p>
          <a:p>
            <a:r>
              <a:rPr lang="de-CH" dirty="0">
                <a:latin typeface="Roboto" panose="02000000000000000000" pitchFamily="2" charset="0"/>
              </a:rPr>
              <a:t>Termine machen </a:t>
            </a:r>
            <a:endParaRPr lang="de-CH" b="0" i="0" dirty="0">
              <a:effectLst/>
              <a:latin typeface="Roboto" panose="02000000000000000000" pitchFamily="2" charset="0"/>
            </a:endParaRP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831650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818E8F-355D-3B4F-A837-7C69571A6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b="1">
                <a:solidFill>
                  <a:schemeClr val="bg1"/>
                </a:solidFill>
              </a:rPr>
              <a:t>Ausbildung</a:t>
            </a:r>
            <a:r>
              <a:rPr lang="de-DE" sz="3600" b="1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de-DE"/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D56C2D0E-3DAD-994B-B00B-534104DCD7EC}"/>
              </a:ext>
            </a:extLst>
          </p:cNvPr>
          <p:cNvSpPr/>
          <p:nvPr/>
        </p:nvSpPr>
        <p:spPr>
          <a:xfrm>
            <a:off x="3782278" y="763978"/>
            <a:ext cx="2313721" cy="218594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>
                <a:solidFill>
                  <a:schemeClr val="tx1"/>
                </a:solidFill>
              </a:rPr>
              <a:t>Dauer</a:t>
            </a:r>
            <a:r>
              <a:rPr lang="de-DE" sz="2400" dirty="0"/>
              <a:t>:</a:t>
            </a:r>
          </a:p>
          <a:p>
            <a:pPr algn="ctr"/>
            <a:r>
              <a:rPr lang="de-DE" sz="2400" dirty="0">
                <a:solidFill>
                  <a:schemeClr val="accent5">
                    <a:lumMod val="50000"/>
                  </a:schemeClr>
                </a:solidFill>
              </a:rPr>
              <a:t>3 Jahre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95C5023E-3BFC-8A41-B186-C3157537896B}"/>
              </a:ext>
            </a:extLst>
          </p:cNvPr>
          <p:cNvSpPr/>
          <p:nvPr/>
        </p:nvSpPr>
        <p:spPr>
          <a:xfrm>
            <a:off x="8738918" y="440218"/>
            <a:ext cx="2338703" cy="209496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>
                <a:solidFill>
                  <a:schemeClr val="tx1"/>
                </a:solidFill>
              </a:rPr>
              <a:t>Bildung in  Praxis:</a:t>
            </a:r>
          </a:p>
          <a:p>
            <a:pPr algn="ctr"/>
            <a:r>
              <a:rPr lang="de-DE" sz="2400">
                <a:solidFill>
                  <a:schemeClr val="accent5">
                    <a:lumMod val="50000"/>
                  </a:schemeClr>
                </a:solidFill>
              </a:rPr>
              <a:t>In einer Arztpraxis</a:t>
            </a:r>
          </a:p>
          <a:p>
            <a:pPr algn="ctr"/>
            <a:endParaRPr lang="de-DE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37D6CF63-4C33-6A4B-A226-731C3CAFB095}"/>
              </a:ext>
            </a:extLst>
          </p:cNvPr>
          <p:cNvSpPr/>
          <p:nvPr/>
        </p:nvSpPr>
        <p:spPr>
          <a:xfrm>
            <a:off x="3696957" y="3908075"/>
            <a:ext cx="2889944" cy="2185947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>
                <a:solidFill>
                  <a:schemeClr val="tx1"/>
                </a:solidFill>
              </a:rPr>
              <a:t>Schulische Bildung</a:t>
            </a:r>
            <a:r>
              <a:rPr lang="de-DE" sz="1600"/>
              <a:t>:</a:t>
            </a:r>
          </a:p>
          <a:p>
            <a:pPr algn="ctr"/>
            <a:r>
              <a:rPr lang="de-DE" sz="1600">
                <a:solidFill>
                  <a:schemeClr val="accent5">
                    <a:lumMod val="50000"/>
                  </a:schemeClr>
                </a:solidFill>
              </a:rPr>
              <a:t>1-</a:t>
            </a:r>
            <a:r>
              <a:rPr lang="de-CH" sz="1600" b="0" i="0">
                <a:solidFill>
                  <a:schemeClr val="accent5">
                    <a:lumMod val="50000"/>
                  </a:schemeClr>
                </a:solidFill>
                <a:effectLst/>
                <a:latin typeface="PT Sans"/>
              </a:rPr>
              <a:t>2½</a:t>
            </a:r>
            <a:r>
              <a:rPr lang="de-DE" sz="1600" b="0" i="0">
                <a:solidFill>
                  <a:schemeClr val="accent5">
                    <a:lumMod val="50000"/>
                  </a:schemeClr>
                </a:solidFill>
                <a:effectLst/>
                <a:latin typeface="PT Sans"/>
              </a:rPr>
              <a:t> Tage</a:t>
            </a:r>
          </a:p>
          <a:p>
            <a:pPr algn="ctr"/>
            <a:r>
              <a:rPr lang="de-DE" sz="1600" b="0" i="0">
                <a:solidFill>
                  <a:schemeClr val="accent5">
                    <a:lumMod val="50000"/>
                  </a:schemeClr>
                </a:solidFill>
                <a:effectLst/>
                <a:latin typeface="PT Sans"/>
              </a:rPr>
              <a:t> 1 Lerhrjahr </a:t>
            </a:r>
          </a:p>
          <a:p>
            <a:pPr algn="ctr"/>
            <a:endParaRPr lang="de-DE" sz="1600">
              <a:solidFill>
                <a:schemeClr val="accent5">
                  <a:lumMod val="50000"/>
                </a:schemeClr>
              </a:solidFill>
              <a:latin typeface="PT Sans"/>
            </a:endParaRPr>
          </a:p>
          <a:p>
            <a:pPr algn="ctr"/>
            <a:r>
              <a:rPr lang="de-DE" sz="1600">
                <a:solidFill>
                  <a:schemeClr val="accent5">
                    <a:lumMod val="50000"/>
                  </a:schemeClr>
                </a:solidFill>
                <a:latin typeface="PT Sans"/>
              </a:rPr>
              <a:t>1 Tag </a:t>
            </a:r>
          </a:p>
          <a:p>
            <a:pPr algn="ctr"/>
            <a:r>
              <a:rPr lang="de-DE" sz="1600">
                <a:solidFill>
                  <a:schemeClr val="accent5">
                    <a:lumMod val="50000"/>
                  </a:schemeClr>
                </a:solidFill>
                <a:latin typeface="PT Sans"/>
              </a:rPr>
              <a:t>2 und 3</a:t>
            </a:r>
          </a:p>
          <a:p>
            <a:pPr algn="ctr"/>
            <a:r>
              <a:rPr lang="de-DE" sz="1600">
                <a:solidFill>
                  <a:schemeClr val="accent5">
                    <a:lumMod val="50000"/>
                  </a:schemeClr>
                </a:solidFill>
              </a:rPr>
              <a:t>Lehrjahr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1E5152CE-23D4-304B-9C1C-AA0BE628BDFD}"/>
              </a:ext>
            </a:extLst>
          </p:cNvPr>
          <p:cNvSpPr/>
          <p:nvPr/>
        </p:nvSpPr>
        <p:spPr>
          <a:xfrm>
            <a:off x="7897753" y="4257110"/>
            <a:ext cx="3305634" cy="178764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br>
              <a:rPr lang="de-CH" dirty="0"/>
            </a:br>
            <a:r>
              <a:rPr lang="de-CH" sz="2400" b="0" i="0" dirty="0">
                <a:solidFill>
                  <a:srgbClr val="222222"/>
                </a:solidFill>
                <a:effectLst/>
                <a:latin typeface="Noto Sans"/>
              </a:rPr>
              <a:t>1. </a:t>
            </a:r>
            <a:r>
              <a:rPr lang="de-CH" sz="2400" b="0" i="0" dirty="0" err="1">
                <a:solidFill>
                  <a:srgbClr val="222222"/>
                </a:solidFill>
                <a:effectLst/>
                <a:latin typeface="Noto Sans"/>
              </a:rPr>
              <a:t>Jahr:CHF</a:t>
            </a:r>
            <a:r>
              <a:rPr lang="de-CH" sz="2400" b="0" i="0" dirty="0">
                <a:solidFill>
                  <a:srgbClr val="222222"/>
                </a:solidFill>
                <a:effectLst/>
                <a:latin typeface="Noto Sans"/>
              </a:rPr>
              <a:t> 650</a:t>
            </a:r>
            <a:br>
              <a:rPr lang="de-CH" sz="2400" dirty="0"/>
            </a:br>
            <a:r>
              <a:rPr lang="de-CH" sz="2400" b="0" i="0" dirty="0">
                <a:solidFill>
                  <a:srgbClr val="222222"/>
                </a:solidFill>
                <a:effectLst/>
                <a:latin typeface="Noto Sans"/>
              </a:rPr>
              <a:t>2. </a:t>
            </a:r>
            <a:r>
              <a:rPr lang="de-CH" sz="2400" b="0" i="0" dirty="0" err="1">
                <a:solidFill>
                  <a:srgbClr val="222222"/>
                </a:solidFill>
                <a:effectLst/>
                <a:latin typeface="Noto Sans"/>
              </a:rPr>
              <a:t>Jahr:CHF</a:t>
            </a:r>
            <a:r>
              <a:rPr lang="de-CH" sz="2400" b="0" i="0" dirty="0">
                <a:solidFill>
                  <a:srgbClr val="222222"/>
                </a:solidFill>
                <a:effectLst/>
                <a:latin typeface="Noto Sans"/>
              </a:rPr>
              <a:t> 1000</a:t>
            </a:r>
            <a:br>
              <a:rPr lang="de-CH" sz="2400" dirty="0"/>
            </a:br>
            <a:r>
              <a:rPr lang="de-CH" sz="2400" b="0" i="0" dirty="0">
                <a:solidFill>
                  <a:srgbClr val="222222"/>
                </a:solidFill>
                <a:effectLst/>
                <a:latin typeface="Noto Sans"/>
              </a:rPr>
              <a:t>3. </a:t>
            </a:r>
            <a:r>
              <a:rPr lang="de-CH" sz="2400" b="0" i="0" dirty="0" err="1">
                <a:solidFill>
                  <a:srgbClr val="222222"/>
                </a:solidFill>
                <a:effectLst/>
                <a:latin typeface="Noto Sans"/>
              </a:rPr>
              <a:t>Jahr:CHF</a:t>
            </a:r>
            <a:r>
              <a:rPr lang="de-CH" sz="2400" b="0" i="0" dirty="0">
                <a:solidFill>
                  <a:srgbClr val="222222"/>
                </a:solidFill>
                <a:effectLst/>
                <a:latin typeface="Noto Sans"/>
              </a:rPr>
              <a:t> 135</a:t>
            </a:r>
            <a:r>
              <a:rPr lang="de-DE" sz="2400" dirty="0">
                <a:solidFill>
                  <a:srgbClr val="222222"/>
                </a:solidFill>
                <a:latin typeface="Noto Sans"/>
              </a:rPr>
              <a:t>0</a:t>
            </a:r>
            <a:endParaRPr lang="de-DE" dirty="0"/>
          </a:p>
        </p:txBody>
      </p:sp>
      <p:sp>
        <p:nvSpPr>
          <p:cNvPr id="12" name="Inhaltsplatzhalter 11">
            <a:extLst>
              <a:ext uri="{FF2B5EF4-FFF2-40B4-BE49-F238E27FC236}">
                <a16:creationId xmlns:a16="http://schemas.microsoft.com/office/drawing/2014/main" id="{7452879C-FB9A-F140-9CE9-F1A80712DE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259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feil: nach unten 16">
            <a:extLst>
              <a:ext uri="{FF2B5EF4-FFF2-40B4-BE49-F238E27FC236}">
                <a16:creationId xmlns:a16="http://schemas.microsoft.com/office/drawing/2014/main" id="{0D233FBA-C6A9-3943-8A3F-E30ACCD20FA7}"/>
              </a:ext>
            </a:extLst>
          </p:cNvPr>
          <p:cNvSpPr/>
          <p:nvPr/>
        </p:nvSpPr>
        <p:spPr>
          <a:xfrm>
            <a:off x="10633948" y="1565837"/>
            <a:ext cx="644854" cy="1405339"/>
          </a:xfrm>
          <a:prstGeom prst="down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Pfeil: nach oben 15">
            <a:extLst>
              <a:ext uri="{FF2B5EF4-FFF2-40B4-BE49-F238E27FC236}">
                <a16:creationId xmlns:a16="http://schemas.microsoft.com/office/drawing/2014/main" id="{7BEEDB4E-DA1B-5942-A158-A3C931736B1E}"/>
              </a:ext>
            </a:extLst>
          </p:cNvPr>
          <p:cNvSpPr/>
          <p:nvPr/>
        </p:nvSpPr>
        <p:spPr>
          <a:xfrm>
            <a:off x="4877145" y="3758948"/>
            <a:ext cx="573768" cy="1485237"/>
          </a:xfrm>
          <a:prstGeom prst="upArrow">
            <a:avLst>
              <a:gd name="adj1" fmla="val 50000"/>
              <a:gd name="adj2" fmla="val 50036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Pfeil: nach rechts 14">
            <a:extLst>
              <a:ext uri="{FF2B5EF4-FFF2-40B4-BE49-F238E27FC236}">
                <a16:creationId xmlns:a16="http://schemas.microsoft.com/office/drawing/2014/main" id="{C98695DE-7E77-3740-919B-7A35324A8C5A}"/>
              </a:ext>
            </a:extLst>
          </p:cNvPr>
          <p:cNvSpPr/>
          <p:nvPr/>
        </p:nvSpPr>
        <p:spPr>
          <a:xfrm>
            <a:off x="5572897" y="884903"/>
            <a:ext cx="1580071" cy="516194"/>
          </a:xfrm>
          <a:prstGeom prst="rightArrow">
            <a:avLst>
              <a:gd name="adj1" fmla="val 50000"/>
              <a:gd name="adj2" fmla="val 85196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Pfeil: nach links 12">
            <a:extLst>
              <a:ext uri="{FF2B5EF4-FFF2-40B4-BE49-F238E27FC236}">
                <a16:creationId xmlns:a16="http://schemas.microsoft.com/office/drawing/2014/main" id="{6C138153-31CA-644B-B9EE-06707BA13CCF}"/>
              </a:ext>
            </a:extLst>
          </p:cNvPr>
          <p:cNvSpPr/>
          <p:nvPr/>
        </p:nvSpPr>
        <p:spPr>
          <a:xfrm rot="1054271">
            <a:off x="8710386" y="4494447"/>
            <a:ext cx="1423795" cy="442030"/>
          </a:xfrm>
          <a:prstGeom prst="leftArrow">
            <a:avLst>
              <a:gd name="adj1" fmla="val 50000"/>
              <a:gd name="adj2" fmla="val 97168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B538042-704D-D24D-B3A1-C2B43DC35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Weiterbildung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10B8E1F-3145-D44F-B036-F95CB557C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0788" y="171523"/>
            <a:ext cx="7315200" cy="5120640"/>
          </a:xfrm>
        </p:spPr>
        <p:txBody>
          <a:bodyPr/>
          <a:lstStyle/>
          <a:p>
            <a:endParaRPr lang="de-DE"/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53FC0BB5-B9F6-B44D-B200-D2A3C4C909F6}"/>
              </a:ext>
            </a:extLst>
          </p:cNvPr>
          <p:cNvSpPr/>
          <p:nvPr/>
        </p:nvSpPr>
        <p:spPr>
          <a:xfrm>
            <a:off x="3579203" y="392824"/>
            <a:ext cx="2516797" cy="155094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b="0" i="0">
                <a:solidFill>
                  <a:srgbClr val="003040"/>
                </a:solidFill>
                <a:effectLst/>
                <a:latin typeface="PT Sans Narrow"/>
              </a:rPr>
              <a:t>Berufsprüfung (BP</a:t>
            </a:r>
            <a:r>
              <a:rPr lang="de-DE" b="0" i="0">
                <a:solidFill>
                  <a:srgbClr val="003040"/>
                </a:solidFill>
                <a:effectLst/>
                <a:latin typeface="PT Sans Narrow"/>
              </a:rPr>
              <a:t>)</a:t>
            </a:r>
            <a:endParaRPr lang="de-CH" b="0" i="0">
              <a:solidFill>
                <a:srgbClr val="003040"/>
              </a:solidFill>
              <a:effectLst/>
              <a:latin typeface="PT Sans Narrow"/>
            </a:endParaRPr>
          </a:p>
          <a:p>
            <a:pPr algn="ctr"/>
            <a:endParaRPr lang="de-DE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F24A67AE-211B-A040-A038-EF7AF716A25C}"/>
              </a:ext>
            </a:extLst>
          </p:cNvPr>
          <p:cNvSpPr/>
          <p:nvPr/>
        </p:nvSpPr>
        <p:spPr>
          <a:xfrm>
            <a:off x="9422284" y="114964"/>
            <a:ext cx="2516797" cy="1828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b="0" i="0">
                <a:solidFill>
                  <a:srgbClr val="003040"/>
                </a:solidFill>
                <a:effectLst/>
                <a:latin typeface="PT Sans Narrow"/>
              </a:rPr>
              <a:t>Höhere Fachprüfung (HFP</a:t>
            </a:r>
          </a:p>
          <a:p>
            <a:pPr algn="ctr"/>
            <a:endParaRPr lang="de-DE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392F9E13-83F0-A643-A8A5-BBFD53DD89C7}"/>
              </a:ext>
            </a:extLst>
          </p:cNvPr>
          <p:cNvSpPr/>
          <p:nvPr/>
        </p:nvSpPr>
        <p:spPr>
          <a:xfrm>
            <a:off x="3579203" y="4645741"/>
            <a:ext cx="2260190" cy="155094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b="0" i="0">
                <a:solidFill>
                  <a:srgbClr val="003040"/>
                </a:solidFill>
                <a:effectLst/>
                <a:latin typeface="PT Sans Narrow"/>
              </a:rPr>
              <a:t>Höhere Fachschule</a:t>
            </a:r>
          </a:p>
          <a:p>
            <a:pPr algn="ctr"/>
            <a:endParaRPr lang="de-DE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557BBE19-0E4D-884B-A725-EB3E41D18A0F}"/>
              </a:ext>
            </a:extLst>
          </p:cNvPr>
          <p:cNvSpPr/>
          <p:nvPr/>
        </p:nvSpPr>
        <p:spPr>
          <a:xfrm>
            <a:off x="8801390" y="4723169"/>
            <a:ext cx="3041853" cy="155094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b="0" i="0">
                <a:solidFill>
                  <a:srgbClr val="003040"/>
                </a:solidFill>
                <a:effectLst/>
                <a:latin typeface="PT Sans Narrow"/>
              </a:rPr>
              <a:t>Fachhochschule</a:t>
            </a:r>
          </a:p>
          <a:p>
            <a:pPr algn="ctr"/>
            <a:endParaRPr lang="de-DE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1F936A13-34A4-A545-AA84-C960BD6DB8DB}"/>
              </a:ext>
            </a:extLst>
          </p:cNvPr>
          <p:cNvSpPr txBox="1"/>
          <p:nvPr/>
        </p:nvSpPr>
        <p:spPr>
          <a:xfrm>
            <a:off x="6059780" y="3741223"/>
            <a:ext cx="3316832" cy="64633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de-CH" b="0" i="0" dirty="0">
                <a:solidFill>
                  <a:srgbClr val="003040"/>
                </a:solidFill>
                <a:effectLst/>
                <a:latin typeface="PT Sans"/>
              </a:rPr>
              <a:t>Bachelor </a:t>
            </a:r>
            <a:r>
              <a:rPr lang="de-CH" b="0" i="0" dirty="0" err="1">
                <a:solidFill>
                  <a:srgbClr val="003040"/>
                </a:solidFill>
                <a:effectLst/>
                <a:latin typeface="PT Sans"/>
              </a:rPr>
              <a:t>of</a:t>
            </a:r>
            <a:r>
              <a:rPr lang="de-CH" b="0" i="0" dirty="0">
                <a:solidFill>
                  <a:srgbClr val="003040"/>
                </a:solidFill>
                <a:effectLst/>
                <a:latin typeface="PT Sans"/>
              </a:rPr>
              <a:t> Science (FH) in Pflege,</a:t>
            </a:r>
            <a:endParaRPr lang="de-DE" dirty="0"/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3AF147DA-1980-2A4C-81EB-A5FFEE371B53}"/>
              </a:ext>
            </a:extLst>
          </p:cNvPr>
          <p:cNvSpPr txBox="1"/>
          <p:nvPr/>
        </p:nvSpPr>
        <p:spPr>
          <a:xfrm>
            <a:off x="7307664" y="693776"/>
            <a:ext cx="1789416" cy="11922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de-CH" b="0" i="0">
                <a:solidFill>
                  <a:srgbClr val="003040"/>
                </a:solidFill>
                <a:effectLst/>
                <a:latin typeface="PT Sans"/>
              </a:rPr>
              <a:t>Krankenversicherungs-Fachmann/-frau mit eidg. </a:t>
            </a:r>
            <a:endParaRPr lang="de-DE"/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E14081B5-CDF9-EB40-84AB-06A06F0778B0}"/>
              </a:ext>
            </a:extLst>
          </p:cNvPr>
          <p:cNvSpPr txBox="1"/>
          <p:nvPr/>
        </p:nvSpPr>
        <p:spPr>
          <a:xfrm>
            <a:off x="9003360" y="2943810"/>
            <a:ext cx="3053996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de-CH" b="0" i="0">
                <a:solidFill>
                  <a:srgbClr val="003040"/>
                </a:solidFill>
                <a:effectLst/>
                <a:latin typeface="PT Sans"/>
              </a:rPr>
              <a:t>dipl. Krankenversicherungs-Experte/-Expertin</a:t>
            </a:r>
            <a:endParaRPr lang="de-DE"/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F59C27D4-A13A-D840-A193-3CC2FBFDD483}"/>
              </a:ext>
            </a:extLst>
          </p:cNvPr>
          <p:cNvSpPr txBox="1"/>
          <p:nvPr/>
        </p:nvSpPr>
        <p:spPr>
          <a:xfrm>
            <a:off x="4045118" y="2713965"/>
            <a:ext cx="2703325" cy="6659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de-CH" b="0" i="0">
                <a:solidFill>
                  <a:srgbClr val="003040"/>
                </a:solidFill>
                <a:effectLst/>
                <a:latin typeface="PT Sans"/>
              </a:rPr>
              <a:t>dipl. Pflegefachmann/-frau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97587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317127-A5C1-0449-ABB2-92EF0FE3C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687097" cy="4601183"/>
          </a:xfrm>
        </p:spPr>
        <p:txBody>
          <a:bodyPr/>
          <a:lstStyle/>
          <a:p>
            <a:r>
              <a:rPr lang="de-DE" sz="3600" b="1">
                <a:solidFill>
                  <a:schemeClr val="bg1"/>
                </a:solidFill>
              </a:rPr>
              <a:t>Voraussetzungen</a:t>
            </a:r>
            <a:endParaRPr lang="de-DE">
              <a:solidFill>
                <a:schemeClr val="bg1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7A802EE-796A-4342-B126-CCB026069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5190" y="789277"/>
            <a:ext cx="7315200" cy="6068723"/>
          </a:xfrm>
        </p:spPr>
        <p:txBody>
          <a:bodyPr/>
          <a:lstStyle/>
          <a:p>
            <a:r>
              <a:rPr lang="de-CH" b="0" i="0" dirty="0">
                <a:solidFill>
                  <a:schemeClr val="bg1">
                    <a:lumMod val="10000"/>
                  </a:schemeClr>
                </a:solidFill>
                <a:effectLst/>
                <a:latin typeface="Roboto" panose="02000000000000000000" pitchFamily="2" charset="0"/>
              </a:rPr>
              <a:t>Interesse für naturwissenschaftlich-technische Zusammenhänge.</a:t>
            </a:r>
          </a:p>
          <a:p>
            <a:r>
              <a:rPr lang="de-CH" b="0" i="0" dirty="0">
                <a:solidFill>
                  <a:schemeClr val="bg1">
                    <a:lumMod val="10000"/>
                  </a:schemeClr>
                </a:solidFill>
                <a:effectLst/>
                <a:latin typeface="Roboto" panose="02000000000000000000" pitchFamily="2" charset="0"/>
              </a:rPr>
              <a:t>Freude</a:t>
            </a:r>
            <a:r>
              <a:rPr lang="de-DE" b="0" i="0" dirty="0">
                <a:solidFill>
                  <a:schemeClr val="bg1">
                    <a:lumMod val="10000"/>
                  </a:schemeClr>
                </a:solidFill>
                <a:effectLst/>
                <a:latin typeface="Roboto" panose="02000000000000000000" pitchFamily="2" charset="0"/>
              </a:rPr>
              <a:t> an </a:t>
            </a:r>
            <a:r>
              <a:rPr lang="de-CH" b="0" i="0" dirty="0">
                <a:solidFill>
                  <a:schemeClr val="bg1">
                    <a:lumMod val="10000"/>
                  </a:schemeClr>
                </a:solidFill>
                <a:effectLst/>
                <a:latin typeface="Roboto" panose="02000000000000000000" pitchFamily="2" charset="0"/>
              </a:rPr>
              <a:t>Kontakt mit Menschen.</a:t>
            </a:r>
          </a:p>
          <a:p>
            <a:r>
              <a:rPr lang="de-CH" b="0" i="0" dirty="0">
                <a:solidFill>
                  <a:schemeClr val="bg1">
                    <a:lumMod val="10000"/>
                  </a:schemeClr>
                </a:solidFill>
                <a:effectLst/>
                <a:latin typeface="Roboto" panose="02000000000000000000" pitchFamily="2" charset="0"/>
              </a:rPr>
              <a:t>Einfühlungsvermögen.</a:t>
            </a:r>
          </a:p>
          <a:p>
            <a:r>
              <a:rPr lang="de-CH" b="0" i="0" dirty="0">
                <a:solidFill>
                  <a:schemeClr val="bg1">
                    <a:lumMod val="10000"/>
                  </a:schemeClr>
                </a:solidFill>
                <a:effectLst/>
                <a:latin typeface="Roboto" panose="02000000000000000000" pitchFamily="2" charset="0"/>
              </a:rPr>
              <a:t>Teamfähigkeit</a:t>
            </a:r>
          </a:p>
          <a:p>
            <a:r>
              <a:rPr lang="de-CH" b="0" i="0" dirty="0">
                <a:solidFill>
                  <a:schemeClr val="bg1">
                    <a:lumMod val="10000"/>
                  </a:schemeClr>
                </a:solidFill>
                <a:effectLst/>
                <a:latin typeface="Roboto" panose="02000000000000000000" pitchFamily="2" charset="0"/>
              </a:rPr>
              <a:t>Organisationstalent.</a:t>
            </a:r>
          </a:p>
          <a:p>
            <a:r>
              <a:rPr lang="de-CH" b="0" i="0" dirty="0">
                <a:solidFill>
                  <a:schemeClr val="bg1">
                    <a:lumMod val="10000"/>
                  </a:schemeClr>
                </a:solidFill>
                <a:effectLst/>
                <a:latin typeface="Roboto" panose="02000000000000000000" pitchFamily="2" charset="0"/>
              </a:rPr>
              <a:t>Sinn für praktische Arbeiten</a:t>
            </a:r>
            <a:endParaRPr lang="de-DE" b="0" i="0" dirty="0">
              <a:solidFill>
                <a:schemeClr val="bg1">
                  <a:lumMod val="10000"/>
                </a:schemeClr>
              </a:solidFill>
              <a:effectLst/>
              <a:latin typeface="Roboto" panose="02000000000000000000" pitchFamily="2" charset="0"/>
            </a:endParaRPr>
          </a:p>
          <a:p>
            <a:pPr rtl="0"/>
            <a:r>
              <a:rPr lang="de-CH" b="0" i="0" dirty="0">
                <a:solidFill>
                  <a:schemeClr val="bg1">
                    <a:lumMod val="10000"/>
                  </a:schemeClr>
                </a:solidFill>
                <a:effectLst/>
                <a:latin typeface="PT Sans"/>
              </a:rPr>
              <a:t>Verantwortungsbewusstsein, Zuverlässigkeit und genaue Arbeitsweise</a:t>
            </a:r>
          </a:p>
          <a:p>
            <a:pPr rtl="0"/>
            <a:r>
              <a:rPr lang="de-CH" b="0" i="0">
                <a:solidFill>
                  <a:schemeClr val="bg1">
                    <a:lumMod val="10000"/>
                  </a:schemeClr>
                </a:solidFill>
                <a:effectLst/>
                <a:latin typeface="PT Sans"/>
              </a:rPr>
              <a:t>Verschwiegenheit </a:t>
            </a:r>
            <a:r>
              <a:rPr lang="de-CH" b="0" i="0" dirty="0">
                <a:solidFill>
                  <a:schemeClr val="bg1">
                    <a:lumMod val="10000"/>
                  </a:schemeClr>
                </a:solidFill>
                <a:effectLst/>
                <a:latin typeface="PT Sans"/>
              </a:rPr>
              <a:t>(aufgrund der ärztlichen Schweigepflicht</a:t>
            </a:r>
            <a:endParaRPr lang="de-CH" b="0" i="0" dirty="0">
              <a:solidFill>
                <a:schemeClr val="bg1">
                  <a:lumMod val="10000"/>
                </a:schemeClr>
              </a:solidFill>
              <a:effectLst/>
              <a:latin typeface="Roboto" panose="02000000000000000000" pitchFamily="2" charset="0"/>
            </a:endParaRPr>
          </a:p>
          <a:p>
            <a:endParaRPr lang="de-DE" dirty="0"/>
          </a:p>
        </p:txBody>
      </p:sp>
      <p:pic>
        <p:nvPicPr>
          <p:cNvPr id="4" name="Grafik 4">
            <a:extLst>
              <a:ext uri="{FF2B5EF4-FFF2-40B4-BE49-F238E27FC236}">
                <a16:creationId xmlns:a16="http://schemas.microsoft.com/office/drawing/2014/main" id="{64142CDE-28CA-7B48-8A69-33897D247D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5725" y="1714499"/>
            <a:ext cx="3687098" cy="2353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5228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896936-7A8A-A54F-BD6E-9E7778F40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447435" cy="4646469"/>
          </a:xfrm>
        </p:spPr>
        <p:txBody>
          <a:bodyPr/>
          <a:lstStyle/>
          <a:p>
            <a:r>
              <a:rPr lang="de-DE" sz="3600" b="1">
                <a:solidFill>
                  <a:schemeClr val="bg1"/>
                </a:solidFill>
              </a:rPr>
              <a:t>Vor- &amp; Nachteile des Berufs </a:t>
            </a:r>
            <a:endParaRPr lang="de-DE">
              <a:solidFill>
                <a:schemeClr val="bg1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243EAEB-ACBF-7346-8A9D-1A223AB450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B181E093-D045-C14C-B601-5247255B9FEC}"/>
              </a:ext>
            </a:extLst>
          </p:cNvPr>
          <p:cNvSpPr/>
          <p:nvPr/>
        </p:nvSpPr>
        <p:spPr>
          <a:xfrm>
            <a:off x="3869268" y="854965"/>
            <a:ext cx="3782279" cy="51114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>
              <a:solidFill>
                <a:schemeClr val="tx1"/>
              </a:solidFill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E8DDD0C1-8533-C54C-8934-F0893E971E13}"/>
              </a:ext>
            </a:extLst>
          </p:cNvPr>
          <p:cNvSpPr/>
          <p:nvPr/>
        </p:nvSpPr>
        <p:spPr>
          <a:xfrm>
            <a:off x="7648798" y="854965"/>
            <a:ext cx="4026140" cy="512064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4FDDBCEF-53E0-E64F-8DA2-3D01EE712781}"/>
              </a:ext>
            </a:extLst>
          </p:cNvPr>
          <p:cNvSpPr txBox="1"/>
          <p:nvPr/>
        </p:nvSpPr>
        <p:spPr>
          <a:xfrm>
            <a:off x="4890594" y="1012497"/>
            <a:ext cx="26362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2400" b="1"/>
              <a:t>Vorteile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880631CB-AE44-A246-814F-C2DFF98B4D71}"/>
              </a:ext>
            </a:extLst>
          </p:cNvPr>
          <p:cNvSpPr txBox="1"/>
          <p:nvPr/>
        </p:nvSpPr>
        <p:spPr>
          <a:xfrm>
            <a:off x="8548194" y="1012497"/>
            <a:ext cx="47766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2400" b="1"/>
              <a:t>Nachteile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0FE6CA5F-4F25-BB4B-9AD4-99D3709DD22A}"/>
              </a:ext>
            </a:extLst>
          </p:cNvPr>
          <p:cNvSpPr txBox="1"/>
          <p:nvPr/>
        </p:nvSpPr>
        <p:spPr>
          <a:xfrm>
            <a:off x="4362486" y="1943100"/>
            <a:ext cx="279584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2000"/>
              <a:t>Kontakt  mit  Menschen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2000"/>
              <a:t> </a:t>
            </a:r>
            <a:r>
              <a:rPr lang="de-CH" sz="2000" b="0" i="0">
                <a:solidFill>
                  <a:srgbClr val="212529"/>
                </a:solidFill>
                <a:effectLst/>
                <a:latin typeface="Lato"/>
              </a:rPr>
              <a:t>Mit ihrem täglichen Einsatz in der Praxis tragen sie tatkräftig dazu bei, kranken Menschen zu helfen.</a:t>
            </a:r>
            <a:endParaRPr lang="de-DE" sz="200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9C896144-62DA-D54C-93AE-77D224CD6877}"/>
              </a:ext>
            </a:extLst>
          </p:cNvPr>
          <p:cNvSpPr txBox="1"/>
          <p:nvPr/>
        </p:nvSpPr>
        <p:spPr>
          <a:xfrm>
            <a:off x="7648798" y="1943100"/>
            <a:ext cx="418857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2000"/>
              <a:t>Manchmal viele überstunden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CH" sz="2000" b="0" i="0">
                <a:solidFill>
                  <a:srgbClr val="212529"/>
                </a:solidFill>
                <a:effectLst/>
                <a:latin typeface="Lato"/>
              </a:rPr>
              <a:t>Eine Arztpraxis k</a:t>
            </a:r>
            <a:r>
              <a:rPr lang="de-DE" sz="2000" b="0" i="0">
                <a:solidFill>
                  <a:srgbClr val="212529"/>
                </a:solidFill>
                <a:effectLst/>
                <a:latin typeface="Lato"/>
              </a:rPr>
              <a:t>önnen </a:t>
            </a:r>
            <a:r>
              <a:rPr lang="de-CH" sz="2000" b="0" i="0">
                <a:solidFill>
                  <a:srgbClr val="212529"/>
                </a:solidFill>
                <a:effectLst/>
                <a:latin typeface="Lato"/>
              </a:rPr>
              <a:t>nicht</a:t>
            </a:r>
            <a:r>
              <a:rPr lang="de-DE" sz="2000" b="0" i="0">
                <a:solidFill>
                  <a:srgbClr val="212529"/>
                </a:solidFill>
                <a:effectLst/>
                <a:latin typeface="Lato"/>
              </a:rPr>
              <a:t> </a:t>
            </a:r>
            <a:r>
              <a:rPr lang="de-CH" sz="2000" b="0" i="0">
                <a:solidFill>
                  <a:srgbClr val="212529"/>
                </a:solidFill>
                <a:effectLst/>
                <a:latin typeface="Lato"/>
              </a:rPr>
              <a:t>pünktlich öffnen und schliessen.</a:t>
            </a:r>
            <a:endParaRPr lang="de-DE" sz="2000" b="0" i="0">
              <a:solidFill>
                <a:srgbClr val="212529"/>
              </a:solidFill>
              <a:effectLst/>
              <a:latin typeface="Lato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CH" sz="2000" b="0" i="0">
                <a:solidFill>
                  <a:srgbClr val="212529"/>
                </a:solidFill>
                <a:effectLst/>
                <a:latin typeface="Lato"/>
              </a:rPr>
              <a:t> Es gibt Tage, da ist der Betrieb in der Praxis (je nach Fachbereich des Arztes) recht hektisch.</a:t>
            </a:r>
            <a:endParaRPr lang="de-DE" sz="2000" b="0" i="0">
              <a:solidFill>
                <a:srgbClr val="212529"/>
              </a:solidFill>
              <a:effectLst/>
              <a:latin typeface="Lato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3308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D0822E-6F7F-D94A-A5C7-0A1CBDBF5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Warum ich das gewählt habe 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F95AD76-9743-DB48-8320-3A61917646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dirty="0">
                <a:solidFill>
                  <a:schemeClr val="tx1"/>
                </a:solidFill>
              </a:rPr>
              <a:t>Seit lange Interesse</a:t>
            </a:r>
          </a:p>
          <a:p>
            <a:r>
              <a:rPr lang="de-DE" sz="2400" dirty="0">
                <a:solidFill>
                  <a:schemeClr val="tx1"/>
                </a:solidFill>
              </a:rPr>
              <a:t>Mir ist der Kontakt wichtig</a:t>
            </a:r>
          </a:p>
          <a:p>
            <a:r>
              <a:rPr lang="de-DE" sz="2400" dirty="0">
                <a:solidFill>
                  <a:schemeClr val="tx1"/>
                </a:solidFill>
              </a:rPr>
              <a:t>Es gibt aber jede menge verschiedene andere Berufe </a:t>
            </a:r>
          </a:p>
          <a:p>
            <a:r>
              <a:rPr lang="de-DE" sz="2400" dirty="0">
                <a:solidFill>
                  <a:schemeClr val="tx1"/>
                </a:solidFill>
              </a:rPr>
              <a:t>Durch meine Schwester</a:t>
            </a:r>
          </a:p>
          <a:p>
            <a:pPr marL="0" indent="0">
              <a:buNone/>
            </a:pPr>
            <a:endParaRPr lang="de-CH" b="0" i="0" dirty="0">
              <a:solidFill>
                <a:srgbClr val="444444"/>
              </a:solidFill>
              <a:effectLst/>
              <a:latin typeface="Flama-Basic"/>
            </a:endParaRPr>
          </a:p>
          <a:p>
            <a:endParaRPr lang="de-DE" dirty="0"/>
          </a:p>
        </p:txBody>
      </p:sp>
      <p:pic>
        <p:nvPicPr>
          <p:cNvPr id="4" name="Grafik 4">
            <a:extLst>
              <a:ext uri="{FF2B5EF4-FFF2-40B4-BE49-F238E27FC236}">
                <a16:creationId xmlns:a16="http://schemas.microsoft.com/office/drawing/2014/main" id="{3ED40FC3-079A-2947-8B56-72707C2C69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4468" y="717424"/>
            <a:ext cx="2540000" cy="1647291"/>
          </a:xfrm>
          <a:prstGeom prst="rect">
            <a:avLst/>
          </a:prstGeom>
        </p:spPr>
      </p:pic>
      <p:pic>
        <p:nvPicPr>
          <p:cNvPr id="5" name="Grafik 5">
            <a:extLst>
              <a:ext uri="{FF2B5EF4-FFF2-40B4-BE49-F238E27FC236}">
                <a16:creationId xmlns:a16="http://schemas.microsoft.com/office/drawing/2014/main" id="{2C22ED68-5251-C64A-B524-E4AFDC0FC4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6868" y="3987770"/>
            <a:ext cx="3125560" cy="2006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981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4">
            <a:extLst>
              <a:ext uri="{FF2B5EF4-FFF2-40B4-BE49-F238E27FC236}">
                <a16:creationId xmlns:a16="http://schemas.microsoft.com/office/drawing/2014/main" id="{9EC1C231-97D7-A74A-9B93-3BA9B86AC2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8738" y="969795"/>
            <a:ext cx="7315200" cy="4918410"/>
          </a:xfrm>
          <a:ln>
            <a:noFill/>
          </a:ln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A2998FF1-25DC-1A48-9A74-26CDDAD7CCD6}"/>
              </a:ext>
            </a:extLst>
          </p:cNvPr>
          <p:cNvSpPr txBox="1"/>
          <p:nvPr/>
        </p:nvSpPr>
        <p:spPr>
          <a:xfrm>
            <a:off x="333172" y="2715990"/>
            <a:ext cx="26718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4800" b="1">
                <a:solidFill>
                  <a:schemeClr val="bg1"/>
                </a:solidFill>
              </a:rPr>
              <a:t>Schluss</a:t>
            </a:r>
          </a:p>
        </p:txBody>
      </p:sp>
    </p:spTree>
    <p:extLst>
      <p:ext uri="{BB962C8B-B14F-4D97-AF65-F5344CB8AC3E}">
        <p14:creationId xmlns:p14="http://schemas.microsoft.com/office/powerpoint/2010/main" val="2718208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Rahmen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262</Words>
  <Application>Microsoft Macintosh PowerPoint</Application>
  <PresentationFormat>Breitbild</PresentationFormat>
  <Paragraphs>60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10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20" baseType="lpstr">
      <vt:lpstr>Arial</vt:lpstr>
      <vt:lpstr>Corbel</vt:lpstr>
      <vt:lpstr>Flama-Basic</vt:lpstr>
      <vt:lpstr>Helvetica Neue LT W05_85 Heavy</vt:lpstr>
      <vt:lpstr>Lato</vt:lpstr>
      <vt:lpstr>Noto Sans</vt:lpstr>
      <vt:lpstr>PT Sans</vt:lpstr>
      <vt:lpstr>PT Sans Narrow</vt:lpstr>
      <vt:lpstr>Roboto</vt:lpstr>
      <vt:lpstr>Wingdings 2</vt:lpstr>
      <vt:lpstr>Rahmen</vt:lpstr>
      <vt:lpstr>Medizinische/r Praxisassistent/in EFZ </vt:lpstr>
      <vt:lpstr>Inhaltzverzeichnis</vt:lpstr>
      <vt:lpstr>Tätigkeiten</vt:lpstr>
      <vt:lpstr>Ausbildung </vt:lpstr>
      <vt:lpstr>Weiterbildung</vt:lpstr>
      <vt:lpstr>Voraussetzungen</vt:lpstr>
      <vt:lpstr>Vor- &amp; Nachteile des Berufs </vt:lpstr>
      <vt:lpstr>Warum ich das gewählt habe ?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Albin Muji</dc:creator>
  <cp:lastModifiedBy>Microsoft Office User</cp:lastModifiedBy>
  <cp:revision>18</cp:revision>
  <dcterms:created xsi:type="dcterms:W3CDTF">2020-11-22T09:25:05Z</dcterms:created>
  <dcterms:modified xsi:type="dcterms:W3CDTF">2020-11-24T08:01:51Z</dcterms:modified>
</cp:coreProperties>
</file>